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8"/>
  </p:notesMasterIdLst>
  <p:handoutMasterIdLst>
    <p:handoutMasterId r:id="rId19"/>
  </p:handoutMasterIdLst>
  <p:sldIdLst>
    <p:sldId id="256" r:id="rId2"/>
    <p:sldId id="393" r:id="rId3"/>
    <p:sldId id="394" r:id="rId4"/>
    <p:sldId id="395" r:id="rId5"/>
    <p:sldId id="396" r:id="rId6"/>
    <p:sldId id="397" r:id="rId7"/>
    <p:sldId id="417" r:id="rId8"/>
    <p:sldId id="399" r:id="rId9"/>
    <p:sldId id="402" r:id="rId10"/>
    <p:sldId id="403" r:id="rId11"/>
    <p:sldId id="406" r:id="rId12"/>
    <p:sldId id="418" r:id="rId13"/>
    <p:sldId id="408" r:id="rId14"/>
    <p:sldId id="409" r:id="rId15"/>
    <p:sldId id="416" r:id="rId16"/>
    <p:sldId id="275" r:id="rId17"/>
  </p:sldIdLst>
  <p:sldSz cx="9144000" cy="6858000" type="screen4x3"/>
  <p:notesSz cx="6797675" cy="9874250"/>
  <p:embeddedFontLst>
    <p:embeddedFont>
      <p:font typeface="Arial Black" panose="020B0A04020102020204" pitchFamily="34" charset="0"/>
      <p:bold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HY견고딕" panose="02030600000101010101" pitchFamily="18" charset="-127"/>
      <p:regular r:id="rId25"/>
    </p:embeddedFont>
    <p:embeddedFont>
      <p:font typeface="Verdana" panose="020B060403050404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47" autoAdjust="0"/>
    <p:restoredTop sz="94674" autoAdjust="0"/>
  </p:normalViewPr>
  <p:slideViewPr>
    <p:cSldViewPr>
      <p:cViewPr varScale="1">
        <p:scale>
          <a:sx n="110" d="100"/>
          <a:sy n="110" d="100"/>
        </p:scale>
        <p:origin x="1242" y="96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5B3B83A6-28BF-40FA-8C62-A20B3430022A}" type="datetimeFigureOut">
              <a:rPr lang="ko-KR" altLang="en-US"/>
              <a:pPr>
                <a:defRPr/>
              </a:pPr>
              <a:t>2021-06-24</a:t>
            </a:fld>
            <a:endParaRPr lang="en-US" altLang="ko-KR" dirty="0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2DFB364F-D7D5-48D0-8587-B2273BB3D78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18431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26T22:38:3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7154,'0'0'1804,"0"0"-977,0 0-534,0 0-139,0 0 314,0 0-75,0 0-69,0 0-236,0 0-19,0 0-58,0 0-136,0 0-129,0 0-202,0 26-5573,0-15 1532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BD2FCBB1-12F5-489F-AAAA-E1B2E11D0B4A}" type="datetimeFigureOut">
              <a:rPr lang="ko-KR" altLang="en-US"/>
              <a:pPr>
                <a:defRPr/>
              </a:pPr>
              <a:t>2021-06-24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8A237029-6960-4CF6-99D6-4B59C2C1149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6414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9147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395413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7418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0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defTabSz="685800" latinLnBrk="1"/>
            <a:fld id="{2C2324F7-262D-458C-B359-E60DEC7B67F8}" type="slidenum">
              <a:rPr lang="ko-KR" altLang="en-US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defTabSz="685800" latinLnBrk="1"/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/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57" r:id="rId1"/>
    <p:sldLayoutId id="2147484755" r:id="rId2"/>
    <p:sldLayoutId id="2147484756" r:id="rId3"/>
    <p:sldLayoutId id="2147484758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02-3. </a:t>
            </a:r>
            <a:r>
              <a:rPr lang="ko-KR" altLang="en-US" b="1">
                <a:solidFill>
                  <a:schemeClr val="tx1"/>
                </a:solidFill>
              </a:rPr>
              <a:t>타입 변환</a:t>
            </a:r>
            <a:r>
              <a:rPr lang="en-US" altLang="ko-KR" b="1">
                <a:solidFill>
                  <a:schemeClr val="tx1"/>
                </a:solidFill>
              </a:rPr>
              <a:t> 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9" name="그림 19">
            <a:extLst>
              <a:ext uri="{FF2B5EF4-FFF2-40B4-BE49-F238E27FC236}">
                <a16:creationId xmlns:a16="http://schemas.microsoft.com/office/drawing/2014/main" id="{F3208E97-DC0D-4750-94A9-38D8817EA2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1770"/>
            <a:ext cx="3341913" cy="372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308C35-E56A-45D9-A6B0-7A7772670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738" y="7937"/>
            <a:ext cx="4930982" cy="3841751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685800" y="1314450"/>
            <a:ext cx="8229600" cy="5419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정수 연산의 결과를 실수로 저장할 때 주의할 점 </a:t>
            </a:r>
            <a:endParaRPr lang="en-US" altLang="ko-KR" dirty="0">
              <a:solidFill>
                <a:srgbClr val="C00000"/>
              </a:solidFill>
            </a:endParaRPr>
          </a:p>
          <a:p>
            <a:pPr lvl="1" indent="-136525"/>
            <a:r>
              <a:rPr lang="ko-KR" altLang="en-US" dirty="0"/>
              <a:t>정수 연산의 결과는 정수</a:t>
            </a:r>
            <a:endParaRPr lang="en-US" altLang="ko-KR" dirty="0"/>
          </a:p>
          <a:p>
            <a:pPr marL="268288" lvl="1" indent="0">
              <a:buNone/>
            </a:pPr>
            <a:endParaRPr lang="en-US" altLang="ko-KR" dirty="0"/>
          </a:p>
          <a:p>
            <a:pPr marL="268288" lvl="1" indent="0">
              <a:buNone/>
            </a:pPr>
            <a:endParaRPr lang="en-US" altLang="ko-KR" dirty="0"/>
          </a:p>
          <a:p>
            <a:pPr marL="268288" lvl="1" indent="0">
              <a:buNone/>
            </a:pP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/>
              <a:t>실수 결과를 얻으려면 실수 연산으로의 변환 필요</a:t>
            </a:r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3. </a:t>
            </a:r>
            <a:r>
              <a:rPr lang="ko-KR" altLang="en-US"/>
              <a:t>실수 연산에서의 자동 타입 변환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788" y="1905000"/>
            <a:ext cx="4712494" cy="856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619234"/>
            <a:ext cx="5638800" cy="272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430213" y="1150938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C00000"/>
                </a:solidFill>
              </a:rPr>
              <a:t>+ </a:t>
            </a:r>
            <a:r>
              <a:rPr lang="ko-KR" altLang="en-US" dirty="0">
                <a:solidFill>
                  <a:srgbClr val="C00000"/>
                </a:solidFill>
              </a:rPr>
              <a:t>연산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 dirty="0" err="1"/>
              <a:t>피연산자가</a:t>
            </a:r>
            <a:r>
              <a:rPr lang="ko-KR" altLang="en-US" dirty="0"/>
              <a:t> 모두 숫자일 경우 덧셈 연산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피연산자</a:t>
            </a:r>
            <a:r>
              <a:rPr lang="ko-KR" altLang="en-US" dirty="0"/>
              <a:t> 중 하나가 문자열일 경우 나머지 </a:t>
            </a:r>
            <a:r>
              <a:rPr lang="ko-KR" altLang="en-US" dirty="0" err="1"/>
              <a:t>피연산자도</a:t>
            </a:r>
            <a:r>
              <a:rPr lang="ko-KR" altLang="en-US" dirty="0"/>
              <a:t> 문자열로 </a:t>
            </a:r>
            <a:r>
              <a:rPr lang="ko-KR" altLang="en-US"/>
              <a:t>자동 변환되고 </a:t>
            </a:r>
            <a:r>
              <a:rPr lang="ko-KR" altLang="en-US" dirty="0"/>
              <a:t>문자열 결합 연산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357187" lvl="1" indent="0">
              <a:buFont typeface="Wingdings" pitchFamily="2" charset="2"/>
              <a:buNone/>
              <a:defRPr/>
            </a:pPr>
            <a:endParaRPr lang="en-US" altLang="ko-KR" sz="800" dirty="0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+ </a:t>
            </a:r>
            <a:r>
              <a:rPr lang="ko-KR" altLang="en-US" dirty="0"/>
              <a:t>연산은 앞에서부터 순차적으로 수행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먼저 수행된 연산이 결합 연산인 경우 이후 모든 연산이 결합 연산이 됨</a:t>
            </a:r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4. + </a:t>
            </a:r>
            <a:r>
              <a:rPr lang="ko-KR" altLang="en-US"/>
              <a:t>연산에서의 문자열 자동 타입 변환</a:t>
            </a: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47900"/>
            <a:ext cx="5867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335462"/>
            <a:ext cx="5957887" cy="122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4. + </a:t>
            </a:r>
            <a:r>
              <a:rPr lang="ko-KR" altLang="en-US"/>
              <a:t>연산에서의 문자열 자동 타입 변환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3DC8BF0-7AD9-4A21-8DF6-7B96CF30817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07975" y="1064677"/>
            <a:ext cx="3833812" cy="40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ko-KR" dirty="0">
                <a:solidFill>
                  <a:schemeClr val="tx1"/>
                </a:solidFill>
                <a:latin typeface="Arial Black" panose="020B0A04020102020204" pitchFamily="34" charset="0"/>
              </a:rPr>
              <a:t>[ </a:t>
            </a:r>
            <a:r>
              <a:rPr lang="ko-KR" altLang="en-US" dirty="0">
                <a:solidFill>
                  <a:schemeClr val="tx1"/>
                </a:solidFill>
                <a:latin typeface="Arial Black" panose="020B0A04020102020204" pitchFamily="34" charset="0"/>
              </a:rPr>
              <a:t>자동</a:t>
            </a:r>
            <a:r>
              <a:rPr lang="en-US" altLang="ko-KR" dirty="0">
                <a:solidFill>
                  <a:schemeClr val="tx1"/>
                </a:solidFill>
                <a:latin typeface="Arial Black" panose="020B0A04020102020204" pitchFamily="34" charset="0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Arial Black" panose="020B0A04020102020204" pitchFamily="34" charset="0"/>
              </a:rPr>
              <a:t>강제 자료형 변환</a:t>
            </a:r>
            <a:r>
              <a:rPr lang="en-US" altLang="ko-KR" dirty="0">
                <a:solidFill>
                  <a:schemeClr val="tx1"/>
                </a:solidFill>
                <a:latin typeface="Arial Black" panose="020B0A04020102020204" pitchFamily="34" charset="0"/>
              </a:rPr>
              <a:t>]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CF6F0919-53B9-41BE-B378-FD3BEC317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71600"/>
            <a:ext cx="828040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400" b="0" dirty="0"/>
              <a:t>- </a:t>
            </a:r>
            <a:r>
              <a:rPr lang="ko-KR" altLang="en-US" sz="1400" b="0" dirty="0"/>
              <a:t>강제 </a:t>
            </a:r>
            <a:r>
              <a:rPr lang="ko-KR" altLang="en-US" sz="1400" b="0" dirty="0" err="1"/>
              <a:t>형변환</a:t>
            </a:r>
            <a:r>
              <a:rPr lang="en-US" altLang="ko-KR" sz="1400" b="0" dirty="0"/>
              <a:t>(Casting) : </a:t>
            </a:r>
            <a:r>
              <a:rPr lang="ko-KR" altLang="en-US" sz="1400" b="0" dirty="0"/>
              <a:t>범위가 큰 자료형에 저장된 데이터 값을 범위가 보다 작은 자료형의 공간에 대입하는 것을 말한다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이 때 작아진 범위만큼의 데이터 값의 소실이 발생한다</a:t>
            </a:r>
            <a:r>
              <a:rPr lang="en-US" altLang="ko-KR" sz="1400" b="0" dirty="0"/>
              <a:t>.</a:t>
            </a:r>
            <a:br>
              <a:rPr lang="en-US" altLang="ko-KR" sz="1400" b="0" dirty="0"/>
            </a:br>
            <a:br>
              <a:rPr lang="en-US" altLang="ko-KR" sz="1400" b="0" dirty="0"/>
            </a:br>
            <a:r>
              <a:rPr lang="en-US" altLang="ko-KR" sz="1800" dirty="0">
                <a:latin typeface="Consolas" panose="020B0609020204030204" pitchFamily="49" charset="0"/>
              </a:rPr>
              <a:t>▶ </a:t>
            </a:r>
            <a:r>
              <a:rPr lang="ko-KR" altLang="en-US" sz="1800" dirty="0" err="1">
                <a:latin typeface="Consolas" panose="020B0609020204030204" pitchFamily="49" charset="0"/>
              </a:rPr>
              <a:t>명시적형변환</a:t>
            </a:r>
            <a:r>
              <a:rPr lang="en-US" altLang="ko-KR" sz="1800" dirty="0"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latin typeface="Consolas" panose="020B0609020204030204" pitchFamily="49" charset="0"/>
              </a:rPr>
              <a:t>DownCasting</a:t>
            </a:r>
            <a:r>
              <a:rPr lang="en-US" altLang="ko-KR" sz="1800" dirty="0">
                <a:latin typeface="Consolas" panose="020B0609020204030204" pitchFamily="49" charset="0"/>
              </a:rPr>
              <a:t>, </a:t>
            </a:r>
            <a:r>
              <a:rPr lang="ko-KR" altLang="en-US" sz="1800" dirty="0">
                <a:latin typeface="Consolas" panose="020B0609020204030204" pitchFamily="49" charset="0"/>
              </a:rPr>
              <a:t>일반적인 의미의 </a:t>
            </a:r>
            <a:r>
              <a:rPr lang="en-US" altLang="ko-KR" sz="1800" dirty="0">
                <a:latin typeface="Consolas" panose="020B0609020204030204" pitchFamily="49" charset="0"/>
              </a:rPr>
              <a:t>Casting</a:t>
            </a:r>
            <a:endParaRPr lang="en-US" altLang="ko-KR" sz="1400" b="0" dirty="0"/>
          </a:p>
          <a:p>
            <a:pPr latinLnBrk="0">
              <a:spcBef>
                <a:spcPct val="0"/>
              </a:spcBef>
              <a:buFontTx/>
              <a:buNone/>
            </a:pPr>
            <a:endParaRPr lang="en-US" altLang="ko-KR" sz="1400" b="0" dirty="0"/>
          </a:p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400" b="0" dirty="0"/>
              <a:t> </a:t>
            </a:r>
          </a:p>
        </p:txBody>
      </p:sp>
      <p:pic>
        <p:nvPicPr>
          <p:cNvPr id="9" name="Picture 2" descr="ball_1">
            <a:extLst>
              <a:ext uri="{FF2B5EF4-FFF2-40B4-BE49-F238E27FC236}">
                <a16:creationId xmlns:a16="http://schemas.microsoft.com/office/drawing/2014/main" id="{3016749D-5D6C-402C-9105-18590B99C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5"/>
          <a:stretch/>
        </p:blipFill>
        <p:spPr bwMode="auto">
          <a:xfrm>
            <a:off x="1107579" y="4065004"/>
            <a:ext cx="3254375" cy="17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A5F750C-87D7-416A-AABF-3BFFE5602226}"/>
              </a:ext>
            </a:extLst>
          </p:cNvPr>
          <p:cNvGrpSpPr/>
          <p:nvPr/>
        </p:nvGrpSpPr>
        <p:grpSpPr>
          <a:xfrm>
            <a:off x="4241552" y="2667000"/>
            <a:ext cx="4372979" cy="2427448"/>
            <a:chOff x="3187353" y="1844824"/>
            <a:chExt cx="4372979" cy="242744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E183BE8F-BBB8-422E-AD1E-9982C5E7CF6E}"/>
                </a:ext>
              </a:extLst>
            </p:cNvPr>
            <p:cNvSpPr txBox="1"/>
            <p:nvPr/>
          </p:nvSpPr>
          <p:spPr>
            <a:xfrm>
              <a:off x="4258158" y="1844824"/>
              <a:ext cx="2762114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dirty="0"/>
                <a:t>byte a;</a:t>
              </a:r>
            </a:p>
            <a:p>
              <a:r>
                <a:rPr lang="en-US" altLang="ko-KR" sz="2800" dirty="0" err="1"/>
                <a:t>int</a:t>
              </a:r>
              <a:r>
                <a:rPr lang="ko-KR" altLang="en-US" sz="2800" dirty="0"/>
                <a:t> </a:t>
              </a:r>
              <a:r>
                <a:rPr lang="en-US" altLang="ko-KR" sz="2800" dirty="0"/>
                <a:t>price;</a:t>
              </a:r>
            </a:p>
            <a:p>
              <a:r>
                <a:rPr lang="en-US" altLang="ko-KR" sz="2800" dirty="0"/>
                <a:t>a  =</a:t>
              </a:r>
              <a:r>
                <a:rPr lang="en-US" altLang="ko-KR" sz="2800" dirty="0">
                  <a:solidFill>
                    <a:srgbClr val="FF0000"/>
                  </a:solidFill>
                </a:rPr>
                <a:t>  (byte) </a:t>
              </a:r>
              <a:r>
                <a:rPr lang="en-US" altLang="ko-KR" sz="2800" dirty="0"/>
                <a:t>price;</a:t>
              </a:r>
            </a:p>
          </p:txBody>
        </p: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1A3A9111-DB87-412C-9DB5-254A58CD3743}"/>
                </a:ext>
              </a:extLst>
            </p:cNvPr>
            <p:cNvSpPr txBox="1"/>
            <p:nvPr/>
          </p:nvSpPr>
          <p:spPr>
            <a:xfrm>
              <a:off x="4430773" y="3625941"/>
              <a:ext cx="2016224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price </a:t>
              </a:r>
              <a:r>
                <a:rPr lang="ko-KR" altLang="en-US" dirty="0"/>
                <a:t>정수 값을  </a:t>
              </a:r>
              <a:r>
                <a:rPr lang="en-US" altLang="ko-KR" dirty="0"/>
                <a:t>byte</a:t>
              </a:r>
            </a:p>
            <a:p>
              <a:r>
                <a:rPr lang="ko-KR" altLang="en-US" dirty="0"/>
                <a:t>타입으로 강제타입 변환</a:t>
              </a:r>
              <a:endParaRPr lang="en-US" altLang="ko-KR" dirty="0"/>
            </a:p>
          </p:txBody>
        </p:sp>
        <p:cxnSp>
          <p:nvCxnSpPr>
            <p:cNvPr id="13" name="꺾인 연결선 7">
              <a:extLst>
                <a:ext uri="{FF2B5EF4-FFF2-40B4-BE49-F238E27FC236}">
                  <a16:creationId xmlns:a16="http://schemas.microsoft.com/office/drawing/2014/main" id="{BDEAF2D0-1801-4035-85AE-4D2E89D026A0}"/>
                </a:ext>
              </a:extLst>
            </p:cNvPr>
            <p:cNvCxnSpPr/>
            <p:nvPr/>
          </p:nvCxnSpPr>
          <p:spPr>
            <a:xfrm rot="16200000" flipV="1">
              <a:off x="5352344" y="3439131"/>
              <a:ext cx="386318" cy="3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2C95034-4E38-4E85-9E93-5663825D2E81}"/>
                </a:ext>
              </a:extLst>
            </p:cNvPr>
            <p:cNvSpPr txBox="1"/>
            <p:nvPr/>
          </p:nvSpPr>
          <p:spPr>
            <a:xfrm>
              <a:off x="6480212" y="3876931"/>
              <a:ext cx="108012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정수타입 변수</a:t>
              </a:r>
              <a:endParaRPr lang="en-US" altLang="ko-KR" dirty="0"/>
            </a:p>
          </p:txBody>
        </p:sp>
        <p:cxnSp>
          <p:nvCxnSpPr>
            <p:cNvPr id="15" name="꺾인 연결선 9">
              <a:extLst>
                <a:ext uri="{FF2B5EF4-FFF2-40B4-BE49-F238E27FC236}">
                  <a16:creationId xmlns:a16="http://schemas.microsoft.com/office/drawing/2014/main" id="{A3CDCB10-FCD9-4797-B46C-92CCE3F11712}"/>
                </a:ext>
              </a:extLst>
            </p:cNvPr>
            <p:cNvCxnSpPr/>
            <p:nvPr/>
          </p:nvCxnSpPr>
          <p:spPr>
            <a:xfrm rot="16200000" flipV="1">
              <a:off x="6248975" y="3424945"/>
              <a:ext cx="648072" cy="252028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F7FD110-06D0-4F99-B13C-2199BE14679D}"/>
                </a:ext>
              </a:extLst>
            </p:cNvPr>
            <p:cNvCxnSpPr/>
            <p:nvPr/>
          </p:nvCxnSpPr>
          <p:spPr>
            <a:xfrm>
              <a:off x="5148064" y="3226922"/>
              <a:ext cx="794877" cy="1"/>
            </a:xfrm>
            <a:prstGeom prst="line">
              <a:avLst/>
            </a:prstGeom>
            <a:grpFill/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75DE1EF-96C0-432C-86A1-DCFDF04B00CE}"/>
                </a:ext>
              </a:extLst>
            </p:cNvPr>
            <p:cNvCxnSpPr/>
            <p:nvPr/>
          </p:nvCxnSpPr>
          <p:spPr>
            <a:xfrm>
              <a:off x="6086957" y="3226923"/>
              <a:ext cx="864096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B9D423A-8739-4C3F-B7BA-EA4EBBAF62A9}"/>
                </a:ext>
              </a:extLst>
            </p:cNvPr>
            <p:cNvCxnSpPr/>
            <p:nvPr/>
          </p:nvCxnSpPr>
          <p:spPr>
            <a:xfrm>
              <a:off x="4258158" y="3226923"/>
              <a:ext cx="2880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5">
              <a:extLst>
                <a:ext uri="{FF2B5EF4-FFF2-40B4-BE49-F238E27FC236}">
                  <a16:creationId xmlns:a16="http://schemas.microsoft.com/office/drawing/2014/main" id="{BECB75C2-A306-45D0-8F8E-6B2788150D4C}"/>
                </a:ext>
              </a:extLst>
            </p:cNvPr>
            <p:cNvCxnSpPr/>
            <p:nvPr/>
          </p:nvCxnSpPr>
          <p:spPr>
            <a:xfrm rot="5400000" flipH="1" flipV="1">
              <a:off x="3934122" y="3406943"/>
              <a:ext cx="648072" cy="288031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460A72DB-4C36-4755-8A1B-F360B8E23A15}"/>
                </a:ext>
              </a:extLst>
            </p:cNvPr>
            <p:cNvSpPr txBox="1"/>
            <p:nvPr/>
          </p:nvSpPr>
          <p:spPr>
            <a:xfrm>
              <a:off x="3187353" y="3874995"/>
              <a:ext cx="1224136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바이트타입 변수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513933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71475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문자열을 기본 타입으로 강제 변환</a:t>
            </a:r>
            <a:endParaRPr lang="en-US" altLang="ko-KR"/>
          </a:p>
          <a:p>
            <a:pPr lvl="1" indent="-136525"/>
            <a:endParaRPr lang="ko-KR" altLang="en-US"/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5. </a:t>
            </a:r>
            <a:r>
              <a:rPr lang="ko-KR" altLang="en-US"/>
              <a:t>문자열을 기본 타입으로 강제 타입 변환</a:t>
            </a: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66865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285750" y="13716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r>
              <a:rPr lang="ko-KR" altLang="en-US"/>
              <a:t>문자열이 숫자 외 요소를 포함할 경우 숫자 타입 변환 시도할 경우 숫자 형식 예외 발생</a:t>
            </a:r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r>
              <a:rPr lang="en-US" altLang="ko-KR">
                <a:solidFill>
                  <a:srgbClr val="C00000"/>
                </a:solidFill>
              </a:rPr>
              <a:t>String.valueOf() </a:t>
            </a:r>
            <a:r>
              <a:rPr lang="ko-KR" altLang="en-US"/>
              <a:t>메소드 사용하여 기본 타입을 문자열로 변환</a:t>
            </a:r>
            <a:endParaRPr lang="en-US" altLang="ko-KR"/>
          </a:p>
          <a:p>
            <a:pPr lvl="2" indent="-136525"/>
            <a:endParaRPr lang="en-US" altLang="ko-KR"/>
          </a:p>
          <a:p>
            <a:pPr lvl="2" indent="-136525"/>
            <a:r>
              <a:rPr lang="en-US" altLang="ko-KR"/>
              <a:t>String str = String.valueOf(3);</a:t>
            </a:r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5. </a:t>
            </a:r>
            <a:r>
              <a:rPr lang="ko-KR" altLang="en-US"/>
              <a:t>문자열을 기본 타입으로 강제 타입 변환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63817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키워드로 끝내는 핵심 포인트 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52400" y="1166813"/>
            <a:ext cx="8686800" cy="5715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자동 타입 변환</a:t>
            </a:r>
            <a:r>
              <a:rPr lang="en-US" altLang="ko-KR" dirty="0"/>
              <a:t>: </a:t>
            </a:r>
            <a:r>
              <a:rPr lang="ko-KR" altLang="en-US" dirty="0"/>
              <a:t>자동으로 타입이 변환되는 것</a:t>
            </a:r>
            <a:r>
              <a:rPr lang="en-US" altLang="ko-KR" dirty="0"/>
              <a:t>. </a:t>
            </a:r>
            <a:r>
              <a:rPr lang="ko-KR" altLang="en-US" dirty="0"/>
              <a:t>값의 허용 범위가 작은 타입이 허용 범위가 큰 타입으로 저장될 때 발생함</a:t>
            </a:r>
            <a:r>
              <a:rPr lang="en-US" altLang="ko-KR" dirty="0"/>
              <a:t>.</a:t>
            </a:r>
          </a:p>
          <a:p>
            <a:pPr marL="268288" lvl="1" indent="0">
              <a:buNone/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강제 타입 변환</a:t>
            </a:r>
            <a:r>
              <a:rPr lang="en-US" altLang="ko-KR" dirty="0"/>
              <a:t>: </a:t>
            </a:r>
            <a:r>
              <a:rPr lang="ko-KR" altLang="en-US" dirty="0"/>
              <a:t>강제로 타입을 변환하는 것</a:t>
            </a:r>
            <a:r>
              <a:rPr lang="en-US" altLang="ko-KR" dirty="0"/>
              <a:t>. </a:t>
            </a:r>
            <a:r>
              <a:rPr lang="ko-KR" altLang="en-US" dirty="0"/>
              <a:t>값의 허용 범위가 큰 타입을 허용 범위가 작은 타입으로 쪼개어서 저장하는 것을 말함</a:t>
            </a:r>
            <a:r>
              <a:rPr lang="en-US" altLang="ko-KR" dirty="0"/>
              <a:t>.</a:t>
            </a:r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문자열 결합 연산</a:t>
            </a:r>
            <a:r>
              <a:rPr lang="en-US" altLang="ko-KR" dirty="0"/>
              <a:t>: </a:t>
            </a:r>
            <a:r>
              <a:rPr lang="ko-KR" altLang="en-US" dirty="0"/>
              <a:t>문자열과 </a:t>
            </a:r>
            <a:r>
              <a:rPr lang="en-US" altLang="ko-KR" dirty="0"/>
              <a:t>+ </a:t>
            </a:r>
            <a:r>
              <a:rPr lang="ko-KR" altLang="en-US" dirty="0"/>
              <a:t>연산을 하면 다른 </a:t>
            </a:r>
            <a:r>
              <a:rPr lang="ko-KR" altLang="en-US" dirty="0" err="1"/>
              <a:t>피연산자도</a:t>
            </a:r>
            <a:r>
              <a:rPr lang="ko-KR" altLang="en-US" dirty="0"/>
              <a:t> 문자열로 변환되어 문자열 결합이 발생함</a:t>
            </a:r>
            <a:r>
              <a:rPr lang="en-US" altLang="ko-KR"/>
              <a:t>.</a:t>
            </a:r>
          </a:p>
          <a:p>
            <a:pPr marL="268288" lvl="1" indent="0">
              <a:buNone/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en-US" altLang="ko-KR" dirty="0" err="1">
                <a:solidFill>
                  <a:srgbClr val="C00000"/>
                </a:solidFill>
              </a:rPr>
              <a:t>Interger.parseInt</a:t>
            </a:r>
            <a:r>
              <a:rPr lang="en-US" altLang="ko-KR" dirty="0">
                <a:solidFill>
                  <a:srgbClr val="C00000"/>
                </a:solidFill>
              </a:rPr>
              <a:t>()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문자열을 정수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타입으로 변환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en-US" altLang="ko-KR" dirty="0" err="1">
                <a:solidFill>
                  <a:srgbClr val="C00000"/>
                </a:solidFill>
              </a:rPr>
              <a:t>Double.parseDouble</a:t>
            </a:r>
            <a:r>
              <a:rPr lang="en-US" altLang="ko-KR" dirty="0">
                <a:solidFill>
                  <a:srgbClr val="C00000"/>
                </a:solidFill>
              </a:rPr>
              <a:t>()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문자열을 실수 </a:t>
            </a:r>
            <a:r>
              <a:rPr lang="en-US" altLang="ko-KR" dirty="0"/>
              <a:t>double </a:t>
            </a:r>
            <a:r>
              <a:rPr lang="ko-KR" altLang="en-US" dirty="0"/>
              <a:t>타입으로 변환</a:t>
            </a:r>
            <a:endParaRPr lang="en-US" altLang="ko-KR" dirty="0"/>
          </a:p>
          <a:p>
            <a:pPr marL="268288" lvl="1" indent="0">
              <a:buNone/>
              <a:defRPr/>
            </a:pP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473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pic>
        <p:nvPicPr>
          <p:cNvPr id="28675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28677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28678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내용 개체 틀 27"/>
          <p:cNvSpPr>
            <a:spLocks noGrp="1"/>
          </p:cNvSpPr>
          <p:nvPr>
            <p:ph sz="quarter" idx="10"/>
          </p:nvPr>
        </p:nvSpPr>
        <p:spPr bwMode="auto">
          <a:xfrm>
            <a:off x="342900" y="990600"/>
            <a:ext cx="8286750" cy="5400675"/>
          </a:xfrm>
          <a:prstGeom prst="roundRect">
            <a:avLst>
              <a:gd name="adj" fmla="val 12995"/>
            </a:avLst>
          </a:prstGeom>
          <a:noFill/>
          <a:ln w="9525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en-US" altLang="ko-KR" sz="2200"/>
              <a:t>0. </a:t>
            </a:r>
            <a:r>
              <a:rPr lang="ko-KR" altLang="en-US" sz="2200"/>
              <a:t>시작하기 전에</a:t>
            </a:r>
            <a:endParaRPr lang="en-US" altLang="ko-KR" sz="2200"/>
          </a:p>
          <a:p>
            <a:pPr lvl="1" indent="-136525">
              <a:lnSpc>
                <a:spcPct val="150000"/>
              </a:lnSpc>
            </a:pPr>
            <a:r>
              <a:rPr lang="en-US" altLang="ko-KR" sz="2200"/>
              <a:t>1. </a:t>
            </a:r>
            <a:r>
              <a:rPr lang="ko-KR" altLang="en-US" sz="2200"/>
              <a:t>타입 </a:t>
            </a:r>
            <a:r>
              <a:rPr lang="ko-KR" altLang="en-US" sz="2200" dirty="0"/>
              <a:t>변환</a:t>
            </a:r>
            <a:endParaRPr lang="en-US" altLang="ko-KR" sz="2200" dirty="0"/>
          </a:p>
          <a:p>
            <a:pPr lvl="1" indent="-136525"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정수 연산에서의 자동 타입 변환</a:t>
            </a:r>
            <a:endParaRPr lang="en-US" altLang="ko-KR" sz="2200" dirty="0"/>
          </a:p>
          <a:p>
            <a:pPr lvl="1" indent="-136525"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실수 연산에서의 자동 타입 변환</a:t>
            </a:r>
            <a:endParaRPr lang="en-US" altLang="ko-KR" sz="2200" dirty="0"/>
          </a:p>
          <a:p>
            <a:pPr lvl="1" indent="-136525">
              <a:lnSpc>
                <a:spcPct val="150000"/>
              </a:lnSpc>
            </a:pPr>
            <a:r>
              <a:rPr lang="en-US" altLang="ko-KR" sz="2200" dirty="0"/>
              <a:t>4. + </a:t>
            </a:r>
            <a:r>
              <a:rPr lang="ko-KR" altLang="en-US" sz="2200" dirty="0"/>
              <a:t>연산에서의 문자열 자동 타입 변환</a:t>
            </a:r>
            <a:endParaRPr lang="en-US" altLang="ko-KR" sz="2200" dirty="0"/>
          </a:p>
          <a:p>
            <a:pPr lvl="1" indent="-136525">
              <a:lnSpc>
                <a:spcPct val="150000"/>
              </a:lnSpc>
            </a:pPr>
            <a:r>
              <a:rPr lang="en-US" altLang="ko-KR" sz="2200" dirty="0"/>
              <a:t>5. </a:t>
            </a:r>
            <a:r>
              <a:rPr lang="ko-KR" altLang="en-US" sz="2200" dirty="0"/>
              <a:t>문자열을 기본 타입으로 강제 타입 변환</a:t>
            </a:r>
            <a:endParaRPr lang="en-US" altLang="ko-KR" sz="2200" dirty="0"/>
          </a:p>
          <a:p>
            <a:pPr lvl="1" indent="-136525">
              <a:lnSpc>
                <a:spcPct val="150000"/>
              </a:lnSpc>
            </a:pPr>
            <a:r>
              <a:rPr lang="en-US" altLang="ko-KR" sz="2200" dirty="0"/>
              <a:t>6. </a:t>
            </a:r>
            <a:r>
              <a:rPr lang="ko-KR" altLang="en-US" sz="2200" dirty="0"/>
              <a:t>키워드로 끝내는 </a:t>
            </a:r>
            <a:r>
              <a:rPr lang="ko-KR" altLang="en-US" sz="2200"/>
              <a:t>핵심 포인트</a:t>
            </a:r>
            <a:endParaRPr lang="en-US" altLang="ko-KR" sz="2200" dirty="0"/>
          </a:p>
        </p:txBody>
      </p:sp>
      <p:sp>
        <p:nvSpPr>
          <p:cNvPr id="5123" name="제목 2"/>
          <p:cNvSpPr txBox="1">
            <a:spLocks/>
          </p:cNvSpPr>
          <p:nvPr/>
        </p:nvSpPr>
        <p:spPr bwMode="auto">
          <a:xfrm>
            <a:off x="238125" y="261938"/>
            <a:ext cx="75596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ko-KR" altLang="en-US" sz="2100" b="1">
                <a:latin typeface="나눔스퀘어OTF" pitchFamily="34" charset="-127"/>
                <a:ea typeface="나눔스퀘어OTF" pitchFamily="34" charset="-127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04800" y="4343400"/>
            <a:ext cx="6858000" cy="1066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타입 변환</a:t>
            </a:r>
            <a:endParaRPr lang="en-US" altLang="ko-KR" dirty="0">
              <a:solidFill>
                <a:srgbClr val="C00000"/>
              </a:solidFill>
            </a:endParaRPr>
          </a:p>
          <a:p>
            <a:pPr lvl="1" indent="-136525"/>
            <a:endParaRPr lang="en-US" altLang="ko-KR"/>
          </a:p>
          <a:p>
            <a:pPr lvl="1" indent="-136525"/>
            <a:r>
              <a:rPr lang="ko-KR" altLang="en-US"/>
              <a:t>변수 값을 다른 타입의 변수에 저장할 때 타입 변환이 발생할 수 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0. </a:t>
            </a:r>
            <a:r>
              <a:rPr lang="ko-KR" altLang="en-US" dirty="0"/>
              <a:t>시작하기 전에</a:t>
            </a:r>
          </a:p>
        </p:txBody>
      </p:sp>
      <p:pic>
        <p:nvPicPr>
          <p:cNvPr id="614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62158"/>
            <a:ext cx="6691127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1219200"/>
            <a:ext cx="8382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rgbClr val="C00000"/>
                </a:solidFill>
                <a:ea typeface="나눔스퀘어OTF"/>
              </a:rPr>
              <a:t>[</a:t>
            </a:r>
            <a:r>
              <a:rPr lang="ko-KR" altLang="en-US" sz="1600" dirty="0">
                <a:solidFill>
                  <a:srgbClr val="C00000"/>
                </a:solidFill>
                <a:ea typeface="나눔스퀘어OTF"/>
              </a:rPr>
              <a:t>핵심 키워드</a:t>
            </a:r>
            <a:r>
              <a:rPr lang="en-US" altLang="ko-KR" sz="1600" dirty="0">
                <a:solidFill>
                  <a:srgbClr val="C00000"/>
                </a:solidFill>
                <a:ea typeface="나눔스퀘어OTF"/>
              </a:rPr>
              <a:t>]</a:t>
            </a:r>
            <a:r>
              <a:rPr lang="ko-KR" altLang="en-US" sz="1600" dirty="0">
                <a:solidFill>
                  <a:srgbClr val="C00000"/>
                </a:solidFill>
                <a:ea typeface="나눔스퀘어OTF"/>
              </a:rPr>
              <a:t> </a:t>
            </a:r>
            <a:r>
              <a:rPr lang="en-US" altLang="ko-KR" sz="1600" dirty="0">
                <a:solidFill>
                  <a:srgbClr val="C00000"/>
                </a:solidFill>
                <a:ea typeface="나눔스퀘어OTF"/>
              </a:rPr>
              <a:t>:  </a:t>
            </a:r>
            <a:r>
              <a:rPr lang="ko-KR" altLang="en-US" sz="1600" dirty="0">
                <a:ea typeface="나눔스퀘어OTF"/>
              </a:rPr>
              <a:t>자동 타입 변환</a:t>
            </a:r>
            <a:r>
              <a:rPr lang="en-US" altLang="ko-KR" sz="1600" dirty="0">
                <a:ea typeface="나눔스퀘어OTF"/>
              </a:rPr>
              <a:t>, </a:t>
            </a:r>
            <a:r>
              <a:rPr lang="ko-KR" altLang="en-US" sz="1600" dirty="0">
                <a:ea typeface="나눔스퀘어OTF"/>
              </a:rPr>
              <a:t>강제 타입 변환</a:t>
            </a:r>
            <a:r>
              <a:rPr lang="en-US" altLang="ko-KR" sz="1600" dirty="0">
                <a:ea typeface="나눔스퀘어OTF"/>
              </a:rPr>
              <a:t>, </a:t>
            </a:r>
            <a:r>
              <a:rPr lang="ko-KR" altLang="en-US" sz="1600" dirty="0">
                <a:ea typeface="나눔스퀘어OTF"/>
              </a:rPr>
              <a:t>문자열 결합 연산</a:t>
            </a:r>
            <a:r>
              <a:rPr lang="en-US" altLang="ko-KR" sz="1600">
                <a:ea typeface="나눔스퀘어OTF"/>
              </a:rPr>
              <a:t>,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ko-KR" sz="1600">
                <a:ea typeface="나눔스퀘어OTF"/>
              </a:rPr>
              <a:t>                      Integer</a:t>
            </a:r>
            <a:r>
              <a:rPr lang="en-US" altLang="ko-KR" sz="1600" dirty="0" err="1">
                <a:ea typeface="나눔스퀘어OTF"/>
              </a:rPr>
              <a:t>.parseInt</a:t>
            </a:r>
            <a:r>
              <a:rPr lang="en-US" altLang="ko-KR" sz="1600" dirty="0">
                <a:ea typeface="나눔스퀘어OTF"/>
              </a:rPr>
              <a:t>( </a:t>
            </a:r>
            <a:r>
              <a:rPr lang="en-US" altLang="ko-KR" sz="1600">
                <a:ea typeface="나눔스퀘어OTF"/>
              </a:rPr>
              <a:t>), Double</a:t>
            </a:r>
            <a:r>
              <a:rPr lang="en-US" altLang="ko-KR" sz="1600" dirty="0" err="1">
                <a:ea typeface="나눔스퀘어OTF"/>
              </a:rPr>
              <a:t>.parseDouble</a:t>
            </a:r>
            <a:r>
              <a:rPr lang="en-US" altLang="ko-KR" sz="1600" dirty="0">
                <a:ea typeface="나눔스퀘어OTF"/>
              </a:rPr>
              <a:t>( ) 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altLang="ko-KR" sz="1600" dirty="0">
              <a:ea typeface="나눔스퀘어OTF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rgbClr val="C00000"/>
                </a:solidFill>
                <a:ea typeface="나눔스퀘어OTF"/>
              </a:rPr>
              <a:t>[</a:t>
            </a:r>
            <a:r>
              <a:rPr lang="ko-KR" altLang="en-US" sz="1600" dirty="0">
                <a:solidFill>
                  <a:srgbClr val="C00000"/>
                </a:solidFill>
                <a:ea typeface="나눔스퀘어OTF"/>
              </a:rPr>
              <a:t>핵심 포인트</a:t>
            </a:r>
            <a:r>
              <a:rPr lang="en-US" altLang="ko-KR" sz="1600" dirty="0">
                <a:solidFill>
                  <a:srgbClr val="C00000"/>
                </a:solidFill>
                <a:ea typeface="나눔스퀘어OTF"/>
              </a:rPr>
              <a:t>]</a:t>
            </a:r>
            <a:r>
              <a:rPr lang="ko-KR" altLang="en-US" sz="1600" dirty="0">
                <a:solidFill>
                  <a:srgbClr val="C00000"/>
                </a:solidFill>
                <a:ea typeface="나눔스퀘어OTF"/>
              </a:rPr>
              <a:t> </a:t>
            </a:r>
            <a:endParaRPr lang="en-US" altLang="ko-KR" sz="1600" dirty="0">
              <a:solidFill>
                <a:srgbClr val="C00000"/>
              </a:solidFill>
              <a:ea typeface="나눔스퀘어OTF"/>
            </a:endParaRPr>
          </a:p>
          <a:p>
            <a:pPr>
              <a:buFont typeface="Wingdings" pitchFamily="2" charset="2"/>
              <a:buChar char="§"/>
              <a:defRPr/>
            </a:pPr>
            <a:endParaRPr lang="en-US" altLang="ko-KR" sz="1600">
              <a:ea typeface="나눔스퀘어OTF"/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ko-KR" altLang="en-US" sz="1600">
                <a:ea typeface="나눔스퀘어OTF"/>
              </a:rPr>
              <a:t>타입 </a:t>
            </a:r>
            <a:r>
              <a:rPr lang="ko-KR" altLang="en-US" sz="1600" dirty="0">
                <a:ea typeface="나눔스퀘어OTF"/>
              </a:rPr>
              <a:t>변환이란 데이터 타입을 다른 데이터 타입으로 변환하는 것을 말한다</a:t>
            </a:r>
            <a:r>
              <a:rPr lang="en-US" altLang="ko-KR" sz="1600">
                <a:ea typeface="나눔스퀘어OTF"/>
              </a:rPr>
              <a:t>. </a:t>
            </a:r>
          </a:p>
          <a:p>
            <a:pPr>
              <a:defRPr/>
            </a:pPr>
            <a:r>
              <a:rPr lang="en-US" altLang="ko-KR" sz="1600">
                <a:ea typeface="나눔스퀘어OTF"/>
              </a:rPr>
              <a:t>  	byte </a:t>
            </a:r>
            <a:r>
              <a:rPr lang="ko-KR" altLang="en-US" sz="1600">
                <a:ea typeface="나눔스퀘어OTF"/>
              </a:rPr>
              <a:t>타입 </a:t>
            </a:r>
            <a:r>
              <a:rPr lang="en-US" altLang="ko-KR" sz="1600">
                <a:ea typeface="나눔스퀘어OTF"/>
              </a:rPr>
              <a:t>-&gt; int </a:t>
            </a:r>
            <a:r>
              <a:rPr lang="ko-KR" altLang="en-US" sz="1600">
                <a:ea typeface="나눔스퀘어OTF"/>
              </a:rPr>
              <a:t>타입</a:t>
            </a:r>
            <a:r>
              <a:rPr lang="en-US" altLang="ko-KR" sz="1600">
                <a:ea typeface="나눔스퀘어OTF"/>
              </a:rPr>
              <a:t>, </a:t>
            </a:r>
          </a:p>
          <a:p>
            <a:pPr>
              <a:defRPr/>
            </a:pPr>
            <a:r>
              <a:rPr lang="en-US" altLang="ko-KR" sz="1600">
                <a:ea typeface="나눔스퀘어OTF"/>
              </a:rPr>
              <a:t>  	int </a:t>
            </a:r>
            <a:r>
              <a:rPr lang="ko-KR" altLang="en-US" sz="1600">
                <a:ea typeface="나눔스퀘어OTF"/>
              </a:rPr>
              <a:t>타입 </a:t>
            </a:r>
            <a:r>
              <a:rPr lang="en-US" altLang="ko-KR" sz="1600">
                <a:ea typeface="나눔스퀘어OTF"/>
              </a:rPr>
              <a:t>-&gt; byte </a:t>
            </a:r>
            <a:r>
              <a:rPr lang="ko-KR" altLang="en-US" sz="1600">
                <a:ea typeface="나눔스퀘어OTF"/>
              </a:rPr>
              <a:t>타입</a:t>
            </a:r>
            <a:r>
              <a:rPr lang="en-US" altLang="ko-KR" sz="1600">
                <a:ea typeface="나눔스퀘어OTF"/>
              </a:rPr>
              <a:t>,</a:t>
            </a:r>
          </a:p>
          <a:p>
            <a:pPr>
              <a:defRPr/>
            </a:pPr>
            <a:r>
              <a:rPr lang="en-US" altLang="ko-KR" sz="1600">
                <a:ea typeface="나눔스퀘어OTF"/>
              </a:rPr>
              <a:t>  	double </a:t>
            </a:r>
            <a:r>
              <a:rPr lang="ko-KR" altLang="en-US" sz="1600">
                <a:ea typeface="나눔스퀘어OTF"/>
              </a:rPr>
              <a:t>타입 </a:t>
            </a:r>
            <a:r>
              <a:rPr lang="en-US" altLang="ko-KR" sz="1600">
                <a:ea typeface="나눔스퀘어OTF"/>
              </a:rPr>
              <a:t>-&gt; int </a:t>
            </a:r>
            <a:r>
              <a:rPr lang="ko-KR" altLang="en-US" sz="1600">
                <a:ea typeface="나눔스퀘어OTF"/>
              </a:rPr>
              <a:t>타입</a:t>
            </a:r>
            <a:endParaRPr lang="en-US" altLang="ko-KR" sz="1600">
              <a:ea typeface="나눔스퀘어OTF"/>
            </a:endParaRPr>
          </a:p>
          <a:p>
            <a:pPr>
              <a:defRPr/>
            </a:pPr>
            <a:r>
              <a:rPr lang="en-US" altLang="ko-KR" sz="1600">
                <a:ea typeface="나눔스퀘어OTF"/>
              </a:rPr>
              <a:t>  	String </a:t>
            </a:r>
            <a:r>
              <a:rPr lang="ko-KR" altLang="en-US" sz="1600">
                <a:ea typeface="나눔스퀘어OTF"/>
              </a:rPr>
              <a:t>타입 </a:t>
            </a:r>
            <a:r>
              <a:rPr lang="en-US" altLang="ko-KR" sz="1600">
                <a:ea typeface="나눔스퀘어OTF"/>
              </a:rPr>
              <a:t>-&gt; int </a:t>
            </a:r>
            <a:r>
              <a:rPr lang="ko-KR" altLang="en-US" sz="1600">
                <a:ea typeface="나눔스퀘어OTF"/>
              </a:rPr>
              <a:t>타입</a:t>
            </a:r>
            <a:endParaRPr lang="en-US" altLang="ko-KR" sz="1600">
              <a:ea typeface="나눔스퀘어OTF"/>
            </a:endParaRPr>
          </a:p>
          <a:p>
            <a:pPr>
              <a:buFont typeface="Wingdings" pitchFamily="2" charset="2"/>
              <a:buChar char="§"/>
              <a:defRPr/>
            </a:pPr>
            <a:endParaRPr lang="en-US" altLang="ko-KR" sz="1600" dirty="0">
              <a:ea typeface="나눔스퀘어OT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304800" y="12192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자동 타입 변환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(promotion)</a:t>
            </a:r>
          </a:p>
          <a:p>
            <a:pPr lvl="1">
              <a:defRPr/>
            </a:pPr>
            <a:r>
              <a:rPr lang="ko-KR" altLang="en-US" dirty="0"/>
              <a:t>값의 허용 범위가 작은 타입이 큰 타입으로 </a:t>
            </a:r>
            <a:r>
              <a:rPr lang="ko-KR" altLang="en-US"/>
              <a:t>저장될 경우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기본 타입의 허용 범위 순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7891" lvl="1" indent="0">
              <a:buNone/>
              <a:defRPr/>
            </a:pPr>
            <a:endParaRPr lang="en-US" altLang="ko-KR" sz="2800" dirty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타입 변환</a:t>
            </a:r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795012"/>
            <a:ext cx="6076950" cy="54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4342256"/>
            <a:ext cx="60769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05400"/>
            <a:ext cx="60769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C35FFB-CC03-4A9B-B5CA-946F28081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957136"/>
            <a:ext cx="4097122" cy="1243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66813"/>
            <a:ext cx="8686800" cy="5715000"/>
          </a:xfrm>
        </p:spPr>
        <p:txBody>
          <a:bodyPr/>
          <a:lstStyle/>
          <a:p>
            <a:pPr lvl="1">
              <a:defRPr/>
            </a:pPr>
            <a:r>
              <a:rPr lang="en-US" altLang="ko-KR" dirty="0"/>
              <a:t>char </a:t>
            </a:r>
            <a:r>
              <a:rPr lang="ko-KR" altLang="en-US" dirty="0"/>
              <a:t>타입의 경우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타입으로 </a:t>
            </a:r>
            <a:r>
              <a:rPr lang="ko-KR" altLang="en-US" dirty="0" err="1"/>
              <a:t>자동변환되면</a:t>
            </a:r>
            <a:r>
              <a:rPr lang="ko-KR" altLang="en-US" dirty="0"/>
              <a:t> 유니코드 값이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타입에 저장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강제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타입 변환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(casting)</a:t>
            </a:r>
          </a:p>
          <a:p>
            <a:pPr lvl="1">
              <a:defRPr/>
            </a:pPr>
            <a:r>
              <a:rPr lang="ko-KR" altLang="en-US" dirty="0"/>
              <a:t>큰</a:t>
            </a:r>
            <a:r>
              <a:rPr lang="en-US" altLang="ko-KR" dirty="0"/>
              <a:t> </a:t>
            </a:r>
            <a:r>
              <a:rPr lang="ko-KR" altLang="en-US" dirty="0"/>
              <a:t>허용 범위 타입을 작은 허용 범위 타입으로 강제로 </a:t>
            </a:r>
            <a:r>
              <a:rPr lang="ko-KR" altLang="en-US"/>
              <a:t>나누어 한 조각만 저장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캐스팅 </a:t>
            </a:r>
            <a:r>
              <a:rPr lang="ko-KR" altLang="en-US" dirty="0"/>
              <a:t>연산자 괄호 </a:t>
            </a:r>
            <a:r>
              <a:rPr lang="en-US" altLang="ko-KR"/>
              <a:t>() </a:t>
            </a:r>
            <a:r>
              <a:rPr lang="ko-KR" altLang="en-US"/>
              <a:t>사용</a:t>
            </a:r>
            <a:r>
              <a:rPr lang="en-US" altLang="ko-KR"/>
              <a:t>: </a:t>
            </a:r>
            <a:r>
              <a:rPr lang="ko-KR" altLang="en-US"/>
              <a:t>괄호 </a:t>
            </a:r>
            <a:r>
              <a:rPr lang="ko-KR" altLang="en-US" dirty="0"/>
              <a:t>안이 나누는 단위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타입 변환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1509887"/>
            <a:ext cx="6172200" cy="77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5691187"/>
            <a:ext cx="6335889" cy="71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9ACDAE-9926-46BC-9285-1FE8A0675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956" y="2349802"/>
            <a:ext cx="6127044" cy="6868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B3BC80-58D2-41CA-AF76-0A3351455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4114360"/>
            <a:ext cx="4508936" cy="9905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1D15341-DBB6-41B6-B128-40C8FF84198E}"/>
                  </a:ext>
                </a:extLst>
              </p14:cNvPr>
              <p14:cNvContentPartPr/>
              <p14:nvPr/>
            </p14:nvContentPartPr>
            <p14:xfrm>
              <a:off x="7658607" y="2636079"/>
              <a:ext cx="360" cy="136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1D15341-DBB6-41B6-B128-40C8FF8419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49967" y="2627439"/>
                <a:ext cx="18000" cy="31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17488" y="1143000"/>
            <a:ext cx="8686800" cy="5715000"/>
          </a:xfrm>
        </p:spPr>
        <p:txBody>
          <a:bodyPr/>
          <a:lstStyle/>
          <a:p>
            <a:pPr lvl="1">
              <a:defRPr/>
            </a:pPr>
            <a:r>
              <a:rPr lang="en-US" altLang="ko-KR" dirty="0"/>
              <a:t>ex)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타입을 </a:t>
            </a:r>
            <a:r>
              <a:rPr lang="en-US" altLang="ko-KR" dirty="0"/>
              <a:t>char </a:t>
            </a:r>
            <a:r>
              <a:rPr lang="ko-KR" altLang="en-US" dirty="0"/>
              <a:t>타입으로 강제 변환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문자 출력 위함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/>
          </a:p>
          <a:p>
            <a:pPr lvl="2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ex) </a:t>
            </a:r>
            <a:r>
              <a:rPr lang="ko-KR" altLang="en-US" dirty="0"/>
              <a:t>실수 타입을 정수 타입으로 강제 변환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소수점 이하 부분 버려지고 정수 부분만 저장</a:t>
            </a:r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타입 변환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55626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33800"/>
            <a:ext cx="5562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타입 변환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3DC8BF0-7AD9-4A21-8DF6-7B96CF30817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07975" y="1140877"/>
            <a:ext cx="3833812" cy="40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ko-KR" dirty="0">
                <a:solidFill>
                  <a:schemeClr val="tx1"/>
                </a:solidFill>
                <a:latin typeface="Arial Black" panose="020B0A04020102020204" pitchFamily="34" charset="0"/>
              </a:rPr>
              <a:t>[ </a:t>
            </a:r>
            <a:r>
              <a:rPr lang="ko-KR" altLang="en-US" dirty="0">
                <a:solidFill>
                  <a:schemeClr val="tx1"/>
                </a:solidFill>
                <a:latin typeface="Arial Black" panose="020B0A04020102020204" pitchFamily="34" charset="0"/>
              </a:rPr>
              <a:t>자동</a:t>
            </a:r>
            <a:r>
              <a:rPr lang="en-US" altLang="ko-KR" dirty="0">
                <a:solidFill>
                  <a:schemeClr val="tx1"/>
                </a:solidFill>
                <a:latin typeface="Arial Black" panose="020B0A04020102020204" pitchFamily="34" charset="0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Arial Black" panose="020B0A04020102020204" pitchFamily="34" charset="0"/>
              </a:rPr>
              <a:t>강제 자료형 변환</a:t>
            </a:r>
            <a:r>
              <a:rPr lang="en-US" altLang="ko-KR" dirty="0">
                <a:solidFill>
                  <a:schemeClr val="tx1"/>
                </a:solidFill>
                <a:latin typeface="Arial Black" panose="020B0A04020102020204" pitchFamily="34" charset="0"/>
              </a:rPr>
              <a:t>]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CF6F0919-53B9-41BE-B378-FD3BEC317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2804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latinLnBrk="0">
              <a:spcBef>
                <a:spcPct val="0"/>
              </a:spcBef>
              <a:buFontTx/>
              <a:buChar char="-"/>
            </a:pPr>
            <a:r>
              <a:rPr lang="ko-KR" altLang="en-US" sz="1400" b="0" dirty="0"/>
              <a:t>자동 </a:t>
            </a:r>
            <a:r>
              <a:rPr lang="ko-KR" altLang="en-US" sz="1400" b="0" dirty="0" err="1"/>
              <a:t>형변환</a:t>
            </a:r>
            <a:r>
              <a:rPr lang="en-US" altLang="ko-KR" sz="1400" b="0" dirty="0"/>
              <a:t>(Promotion) : </a:t>
            </a:r>
            <a:r>
              <a:rPr lang="ko-KR" altLang="en-US" sz="1400" b="0" dirty="0"/>
              <a:t>컴파일러가 자동으로 범위가 작은 자료형에 저장된 데이터 값을 범위가 보다 더 큰 자료형의 공간에 대입하는 것을 말한다</a:t>
            </a:r>
            <a:r>
              <a:rPr lang="en-US" altLang="ko-KR" sz="1400" b="0" dirty="0"/>
              <a:t>.</a:t>
            </a:r>
          </a:p>
          <a:p>
            <a:pPr marL="285750" indent="-285750" latinLnBrk="0">
              <a:spcBef>
                <a:spcPct val="0"/>
              </a:spcBef>
              <a:buFontTx/>
              <a:buChar char="-"/>
            </a:pPr>
            <a:endParaRPr lang="en-US" altLang="ko-KR" sz="1400" dirty="0"/>
          </a:p>
          <a:p>
            <a:pPr marL="285750" indent="-285750" latinLnBrk="0">
              <a:spcBef>
                <a:spcPct val="0"/>
              </a:spcBef>
              <a:buFontTx/>
              <a:buChar char="-"/>
            </a:pPr>
            <a:endParaRPr lang="en-US" altLang="ko-KR" sz="1400" b="0" dirty="0"/>
          </a:p>
          <a:p>
            <a:pPr marL="285750" indent="-285750" latinLnBrk="0">
              <a:spcBef>
                <a:spcPct val="0"/>
              </a:spcBef>
              <a:buFontTx/>
              <a:buChar char="-"/>
            </a:pPr>
            <a:endParaRPr lang="en-US" altLang="ko-KR" sz="1400" dirty="0"/>
          </a:p>
          <a:p>
            <a:pPr marL="285750" indent="-285750" latinLnBrk="0">
              <a:spcBef>
                <a:spcPct val="0"/>
              </a:spcBef>
              <a:buFontTx/>
              <a:buChar char="-"/>
            </a:pPr>
            <a:r>
              <a:rPr lang="ko-KR" altLang="en-US" sz="1800" dirty="0">
                <a:latin typeface="Consolas" panose="020B0609020204030204" pitchFamily="49" charset="0"/>
              </a:rPr>
              <a:t>▶ </a:t>
            </a:r>
            <a:r>
              <a:rPr lang="ko-KR" altLang="en-US" sz="1800" dirty="0" err="1">
                <a:latin typeface="Consolas" panose="020B0609020204030204" pitchFamily="49" charset="0"/>
              </a:rPr>
              <a:t>묵시적형변환</a:t>
            </a:r>
            <a:r>
              <a:rPr lang="en-US" altLang="ko-KR" sz="1800" dirty="0">
                <a:latin typeface="Consolas" panose="020B0609020204030204" pitchFamily="49" charset="0"/>
              </a:rPr>
              <a:t>,</a:t>
            </a:r>
            <a:r>
              <a:rPr lang="en-US" altLang="ko-KR" sz="1800" dirty="0" err="1">
                <a:latin typeface="Consolas" panose="020B0609020204030204" pitchFamily="49" charset="0"/>
              </a:rPr>
              <a:t>UpCasting</a:t>
            </a:r>
            <a:r>
              <a:rPr lang="en-US" altLang="ko-KR" sz="1800" dirty="0">
                <a:latin typeface="Consolas" panose="020B0609020204030204" pitchFamily="49" charset="0"/>
              </a:rPr>
              <a:t> </a:t>
            </a:r>
            <a:r>
              <a:rPr lang="ko-KR" altLang="en-US" sz="1800" dirty="0" err="1">
                <a:latin typeface="Consolas" panose="020B0609020204030204" pitchFamily="49" charset="0"/>
              </a:rPr>
              <a:t>이라고함</a:t>
            </a:r>
            <a:endParaRPr lang="en-US" altLang="ko-KR" sz="1400" b="0" dirty="0"/>
          </a:p>
          <a:p>
            <a:pPr latinLnBrk="0">
              <a:spcBef>
                <a:spcPct val="0"/>
              </a:spcBef>
              <a:buFontTx/>
              <a:buNone/>
            </a:pPr>
            <a:endParaRPr lang="en-US" altLang="ko-KR" sz="1400" b="0" dirty="0"/>
          </a:p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400" b="0" dirty="0"/>
              <a:t> </a:t>
            </a:r>
          </a:p>
        </p:txBody>
      </p:sp>
      <p:pic>
        <p:nvPicPr>
          <p:cNvPr id="9" name="Picture 2" descr="ball_1">
            <a:extLst>
              <a:ext uri="{FF2B5EF4-FFF2-40B4-BE49-F238E27FC236}">
                <a16:creationId xmlns:a16="http://schemas.microsoft.com/office/drawing/2014/main" id="{3016749D-5D6C-402C-9105-18590B99C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7"/>
          <a:stretch/>
        </p:blipFill>
        <p:spPr bwMode="auto">
          <a:xfrm>
            <a:off x="1303946" y="3985899"/>
            <a:ext cx="3254375" cy="1822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0639D086-C280-48DF-BE01-F34C551F61F0}"/>
              </a:ext>
            </a:extLst>
          </p:cNvPr>
          <p:cNvSpPr txBox="1"/>
          <p:nvPr/>
        </p:nvSpPr>
        <p:spPr>
          <a:xfrm>
            <a:off x="5087516" y="1801743"/>
            <a:ext cx="382788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byte &gt;&gt; short/char &gt;&gt;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&gt;&gt; long &gt;&gt; float &gt;&gt; double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113E163-184E-40DD-9A38-DCBA03EFA1CD}"/>
              </a:ext>
            </a:extLst>
          </p:cNvPr>
          <p:cNvGrpSpPr/>
          <p:nvPr/>
        </p:nvGrpSpPr>
        <p:grpSpPr>
          <a:xfrm>
            <a:off x="4699726" y="3423964"/>
            <a:ext cx="3240360" cy="2384619"/>
            <a:chOff x="611560" y="3284984"/>
            <a:chExt cx="3240360" cy="2384619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B89912D8-4661-459E-B705-91F9EEA14643}"/>
                </a:ext>
              </a:extLst>
            </p:cNvPr>
            <p:cNvSpPr txBox="1"/>
            <p:nvPr/>
          </p:nvSpPr>
          <p:spPr>
            <a:xfrm>
              <a:off x="1043608" y="3284984"/>
              <a:ext cx="2520280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dirty="0"/>
                <a:t>byte a;</a:t>
              </a:r>
            </a:p>
            <a:p>
              <a:r>
                <a:rPr lang="en-US" altLang="ko-KR" sz="2800" dirty="0" err="1"/>
                <a:t>int</a:t>
              </a:r>
              <a:r>
                <a:rPr lang="ko-KR" altLang="en-US" sz="2800" dirty="0"/>
                <a:t> </a:t>
              </a:r>
              <a:r>
                <a:rPr lang="en-US" altLang="ko-KR" sz="2800" dirty="0"/>
                <a:t>price;</a:t>
              </a:r>
            </a:p>
            <a:p>
              <a:r>
                <a:rPr lang="en-US" altLang="ko-KR" sz="2800" dirty="0"/>
                <a:t>price  </a:t>
              </a:r>
              <a:r>
                <a:rPr lang="en-US" altLang="ko-KR" sz="2800" dirty="0">
                  <a:solidFill>
                    <a:srgbClr val="FF0000"/>
                  </a:solidFill>
                </a:rPr>
                <a:t>=   </a:t>
              </a:r>
              <a:r>
                <a:rPr lang="en-US" altLang="ko-KR" sz="2800" dirty="0"/>
                <a:t>a;</a:t>
              </a:r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4601CB2E-5214-4B48-AD99-F927E6AC06D0}"/>
                </a:ext>
              </a:extLst>
            </p:cNvPr>
            <p:cNvSpPr txBox="1"/>
            <p:nvPr/>
          </p:nvSpPr>
          <p:spPr>
            <a:xfrm>
              <a:off x="1619672" y="5300271"/>
              <a:ext cx="108012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/>
                <a:t>자동타입변환</a:t>
              </a:r>
              <a:endParaRPr lang="en-US" altLang="ko-KR" dirty="0"/>
            </a:p>
          </p:txBody>
        </p:sp>
        <p:cxnSp>
          <p:nvCxnSpPr>
            <p:cNvPr id="14" name="꺾인 연결선 7">
              <a:extLst>
                <a:ext uri="{FF2B5EF4-FFF2-40B4-BE49-F238E27FC236}">
                  <a16:creationId xmlns:a16="http://schemas.microsoft.com/office/drawing/2014/main" id="{98BCAD82-2DE8-483B-8492-EE9BC9EE5ACC}"/>
                </a:ext>
              </a:extLst>
            </p:cNvPr>
            <p:cNvCxnSpPr/>
            <p:nvPr/>
          </p:nvCxnSpPr>
          <p:spPr>
            <a:xfrm rot="5400000" flipH="1" flipV="1">
              <a:off x="1872494" y="4975441"/>
              <a:ext cx="648072" cy="1588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8DC83B-A494-462E-8F3F-67F86C16B9C6}"/>
                </a:ext>
              </a:extLst>
            </p:cNvPr>
            <p:cNvSpPr txBox="1"/>
            <p:nvPr/>
          </p:nvSpPr>
          <p:spPr>
            <a:xfrm>
              <a:off x="2627784" y="5300271"/>
              <a:ext cx="1224136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/>
                <a:t>바이트타입 </a:t>
              </a:r>
              <a:r>
                <a:rPr lang="ko-KR" altLang="en-US" dirty="0"/>
                <a:t>변수</a:t>
              </a:r>
              <a:endParaRPr lang="en-US" altLang="ko-KR" dirty="0"/>
            </a:p>
          </p:txBody>
        </p:sp>
        <p:cxnSp>
          <p:nvCxnSpPr>
            <p:cNvPr id="16" name="꺾인 연결선 9">
              <a:extLst>
                <a:ext uri="{FF2B5EF4-FFF2-40B4-BE49-F238E27FC236}">
                  <a16:creationId xmlns:a16="http://schemas.microsoft.com/office/drawing/2014/main" id="{21908F09-6E54-4934-ABB2-3F48A28E7A79}"/>
                </a:ext>
              </a:extLst>
            </p:cNvPr>
            <p:cNvCxnSpPr/>
            <p:nvPr/>
          </p:nvCxnSpPr>
          <p:spPr>
            <a:xfrm rot="16200000" flipV="1">
              <a:off x="2501770" y="4850221"/>
              <a:ext cx="648072" cy="252028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E257E87-F882-4C54-9851-1E3E1C9320C6}"/>
                </a:ext>
              </a:extLst>
            </p:cNvPr>
            <p:cNvCxnSpPr/>
            <p:nvPr/>
          </p:nvCxnSpPr>
          <p:spPr>
            <a:xfrm>
              <a:off x="1979712" y="4652199"/>
              <a:ext cx="432048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31D3A85-C5C5-4998-9A9F-1CB214E90D71}"/>
                </a:ext>
              </a:extLst>
            </p:cNvPr>
            <p:cNvCxnSpPr/>
            <p:nvPr/>
          </p:nvCxnSpPr>
          <p:spPr>
            <a:xfrm>
              <a:off x="2555776" y="4652199"/>
              <a:ext cx="2880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D8EBBEC-9A9C-4A98-B7A3-2994A3858CB9}"/>
                </a:ext>
              </a:extLst>
            </p:cNvPr>
            <p:cNvCxnSpPr/>
            <p:nvPr/>
          </p:nvCxnSpPr>
          <p:spPr>
            <a:xfrm>
              <a:off x="1043608" y="4652199"/>
              <a:ext cx="720080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4">
              <a:extLst>
                <a:ext uri="{FF2B5EF4-FFF2-40B4-BE49-F238E27FC236}">
                  <a16:creationId xmlns:a16="http://schemas.microsoft.com/office/drawing/2014/main" id="{5A1DE1E0-C291-4872-AF87-34F7730C22EF}"/>
                </a:ext>
              </a:extLst>
            </p:cNvPr>
            <p:cNvCxnSpPr/>
            <p:nvPr/>
          </p:nvCxnSpPr>
          <p:spPr>
            <a:xfrm rot="5400000" flipH="1" flipV="1">
              <a:off x="935597" y="4832220"/>
              <a:ext cx="648072" cy="288031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C3A4D75F-7DA2-4A25-B187-09374615C6A0}"/>
                </a:ext>
              </a:extLst>
            </p:cNvPr>
            <p:cNvSpPr txBox="1"/>
            <p:nvPr/>
          </p:nvSpPr>
          <p:spPr>
            <a:xfrm>
              <a:off x="611560" y="5300271"/>
              <a:ext cx="108012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/>
                <a:t>정수타입 </a:t>
              </a:r>
              <a:r>
                <a:rPr lang="ko-KR" altLang="en-US" dirty="0"/>
                <a:t>변수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990038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04800" y="1158875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정수 타입 변수가 산술 연산식에서 피연산자로 사용되는 경우</a:t>
            </a:r>
            <a:endParaRPr lang="en-US" altLang="ko-KR"/>
          </a:p>
          <a:p>
            <a:pPr lvl="1" indent="-136525"/>
            <a:r>
              <a:rPr lang="en-US" altLang="ko-KR"/>
              <a:t>byte, char, short </a:t>
            </a:r>
            <a:r>
              <a:rPr lang="ko-KR" altLang="en-US"/>
              <a:t>타입 변수는 </a:t>
            </a:r>
            <a:r>
              <a:rPr lang="en-US" altLang="ko-KR"/>
              <a:t>int </a:t>
            </a:r>
            <a:r>
              <a:rPr lang="ko-KR" altLang="en-US"/>
              <a:t>타입으로 자동 변환</a:t>
            </a:r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marL="268288" lvl="1" indent="0">
              <a:buNone/>
            </a:pPr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r>
              <a:rPr lang="ko-KR" altLang="en-US"/>
              <a:t>특별한 경우 아니라면 정수 연산에 사용하는 변수는 </a:t>
            </a:r>
            <a:r>
              <a:rPr lang="en-US" altLang="ko-KR"/>
              <a:t>int </a:t>
            </a:r>
            <a:r>
              <a:rPr lang="ko-KR" altLang="en-US"/>
              <a:t>타입으로 선언하는 것이 효과적</a:t>
            </a:r>
            <a:endParaRPr lang="en-US" altLang="ko-KR"/>
          </a:p>
          <a:p>
            <a:pPr lvl="1" indent="-136525"/>
            <a:r>
              <a:rPr lang="ko-KR" altLang="en-US"/>
              <a:t>피 연산자 중 하나가 </a:t>
            </a:r>
            <a:r>
              <a:rPr lang="en-US" altLang="ko-KR"/>
              <a:t>long </a:t>
            </a:r>
            <a:r>
              <a:rPr lang="ko-KR" altLang="en-US"/>
              <a:t>타입이면 다른 피연산자는 </a:t>
            </a:r>
            <a:r>
              <a:rPr lang="en-US" altLang="ko-KR"/>
              <a:t>long </a:t>
            </a:r>
            <a:r>
              <a:rPr lang="ko-KR" altLang="en-US"/>
              <a:t>타입으로 자동 변환</a:t>
            </a:r>
          </a:p>
          <a:p>
            <a:pPr lvl="1" indent="-136525"/>
            <a:endParaRPr lang="ko-KR" altLang="en-US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</a:t>
            </a:r>
            <a:r>
              <a:rPr lang="ko-KR" altLang="en-US"/>
              <a:t>정수 연산에서의 자동 타입 변환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60819"/>
            <a:ext cx="4876800" cy="2802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F372B2C-AFF1-4CC5-BEDC-AC756A167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5365033"/>
            <a:ext cx="4219048" cy="9809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14325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피연산자 중 하나가 </a:t>
            </a:r>
            <a:r>
              <a:rPr lang="en-US" altLang="ko-KR" dirty="0"/>
              <a:t>double </a:t>
            </a:r>
            <a:r>
              <a:rPr lang="ko-KR" altLang="en-US" dirty="0"/>
              <a:t>타입일 경우 다른 피연산자도 </a:t>
            </a:r>
            <a:r>
              <a:rPr lang="en-US" altLang="ko-KR" dirty="0"/>
              <a:t>double </a:t>
            </a:r>
            <a:r>
              <a:rPr lang="ko-KR" altLang="en-US" dirty="0"/>
              <a:t>타입으로 자동변환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68288" lvl="1" indent="0">
              <a:buNone/>
            </a:pPr>
            <a:endParaRPr lang="en-US" altLang="ko-KR" dirty="0"/>
          </a:p>
          <a:p>
            <a:pPr lvl="1" indent="-136525"/>
            <a:r>
              <a:rPr lang="ko-KR" altLang="en-US" dirty="0"/>
              <a:t>다른 타입 연산이 필요할 경우 먼저 강제 변환한 뒤 연산 수행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/>
              <a:t>실수 </a:t>
            </a:r>
            <a:r>
              <a:rPr lang="ko-KR" altLang="en-US" dirty="0" err="1"/>
              <a:t>리터럴</a:t>
            </a:r>
            <a:r>
              <a:rPr lang="ko-KR" altLang="en-US" dirty="0"/>
              <a:t> 연산</a:t>
            </a:r>
            <a:endParaRPr lang="en-US" altLang="ko-KR" dirty="0"/>
          </a:p>
          <a:p>
            <a:pPr lvl="2" indent="-136525"/>
            <a:r>
              <a:rPr lang="en-US" altLang="ko-KR" dirty="0"/>
              <a:t>double result = 1.5 + 2.3;</a:t>
            </a:r>
          </a:p>
          <a:p>
            <a:pPr lvl="2" indent="-136525"/>
            <a:r>
              <a:rPr lang="en-US" altLang="ko-KR" strike="sngStrike" dirty="0"/>
              <a:t>float result = 1.5 + 2.3</a:t>
            </a:r>
          </a:p>
          <a:p>
            <a:pPr lvl="2" indent="-136525"/>
            <a:r>
              <a:rPr lang="en-US" altLang="ko-KR" dirty="0"/>
              <a:t>float result = 1.5f + 2.3f;</a:t>
            </a:r>
            <a:endParaRPr lang="ko-KR" altLang="en-US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3. </a:t>
            </a:r>
            <a:r>
              <a:rPr lang="ko-KR" altLang="en-US"/>
              <a:t>실수 연산에서의 자동 타입 변환</a:t>
            </a: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51" y="1447800"/>
            <a:ext cx="54673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51" y="3733800"/>
            <a:ext cx="6084888" cy="1066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16904</TotalTime>
  <Words>715</Words>
  <Application>Microsoft Office PowerPoint</Application>
  <PresentationFormat>화면 슬라이드 쇼(4:3)</PresentationFormat>
  <Paragraphs>164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HY견고딕</vt:lpstr>
      <vt:lpstr>나눔스퀘어OTF</vt:lpstr>
      <vt:lpstr>Verdana</vt:lpstr>
      <vt:lpstr>Wingdings</vt:lpstr>
      <vt:lpstr>Arial</vt:lpstr>
      <vt:lpstr>돋움</vt:lpstr>
      <vt:lpstr>맑은 고딕</vt:lpstr>
      <vt:lpstr>Arial Black</vt:lpstr>
      <vt:lpstr>Consolas</vt:lpstr>
      <vt:lpstr>5_디자인 사용자 지정</vt:lpstr>
      <vt:lpstr>02-3. 타입 변환 </vt:lpstr>
      <vt:lpstr>PowerPoint 프레젠테이션</vt:lpstr>
      <vt:lpstr>0. 시작하기 전에</vt:lpstr>
      <vt:lpstr>1. 타입 변환</vt:lpstr>
      <vt:lpstr>1. 타입 변환</vt:lpstr>
      <vt:lpstr>1. 타입 변환</vt:lpstr>
      <vt:lpstr>1. 타입 변환</vt:lpstr>
      <vt:lpstr>2. 정수 연산에서의 자동 타입 변환</vt:lpstr>
      <vt:lpstr>3. 실수 연산에서의 자동 타입 변환</vt:lpstr>
      <vt:lpstr>3. 실수 연산에서의 자동 타입 변환</vt:lpstr>
      <vt:lpstr>4. + 연산에서의 문자열 자동 타입 변환</vt:lpstr>
      <vt:lpstr>4. + 연산에서의 문자열 자동 타입 변환</vt:lpstr>
      <vt:lpstr>5. 문자열을 기본 타입으로 강제 타입 변환</vt:lpstr>
      <vt:lpstr>5. 문자열을 기본 타입으로 강제 타입 변환</vt:lpstr>
      <vt:lpstr>6. 키워드로 끝내는 핵심 포인트 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youngmoon525</cp:lastModifiedBy>
  <cp:revision>2671</cp:revision>
  <dcterms:created xsi:type="dcterms:W3CDTF">2004-07-21T02:43:03Z</dcterms:created>
  <dcterms:modified xsi:type="dcterms:W3CDTF">2021-06-24T08:05:07Z</dcterms:modified>
</cp:coreProperties>
</file>